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66" d="100"/>
          <a:sy n="66" d="100"/>
        </p:scale>
        <p:origin x="-1698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D0F2B-4248-403F-9756-A446E5CA543A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02FBF9-5BEF-42E6-AA7D-B0B0C540A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03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A140-C98E-46B4-A037-7649F5CA927A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085B0-EBFF-47CB-AB13-5B27CD9F483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A140-C98E-46B4-A037-7649F5CA927A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085B0-EBFF-47CB-AB13-5B27CD9F48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A140-C98E-46B4-A037-7649F5CA927A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085B0-EBFF-47CB-AB13-5B27CD9F48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A140-C98E-46B4-A037-7649F5CA927A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085B0-EBFF-47CB-AB13-5B27CD9F48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A140-C98E-46B4-A037-7649F5CA927A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085B0-EBFF-47CB-AB13-5B27CD9F483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A140-C98E-46B4-A037-7649F5CA927A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085B0-EBFF-47CB-AB13-5B27CD9F48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A140-C98E-46B4-A037-7649F5CA927A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085B0-EBFF-47CB-AB13-5B27CD9F483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A140-C98E-46B4-A037-7649F5CA927A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085B0-EBFF-47CB-AB13-5B27CD9F48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A140-C98E-46B4-A037-7649F5CA927A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085B0-EBFF-47CB-AB13-5B27CD9F48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A140-C98E-46B4-A037-7649F5CA927A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085B0-EBFF-47CB-AB13-5B27CD9F483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A140-C98E-46B4-A037-7649F5CA927A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085B0-EBFF-47CB-AB13-5B27CD9F48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71CA140-C98E-46B4-A037-7649F5CA927A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17085B0-EBFF-47CB-AB13-5B27CD9F48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Sentencing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Overview/Review</a:t>
            </a:r>
          </a:p>
          <a:p>
            <a:r>
              <a:rPr lang="en-US" dirty="0" smtClean="0"/>
              <a:t>The “PSI” and “Risk Assessment”</a:t>
            </a:r>
          </a:p>
          <a:p>
            <a:r>
              <a:rPr lang="en-US" smtClean="0"/>
              <a:t>Sentencing Disparity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Sentencing Guidelines</a:t>
            </a:r>
            <a:br>
              <a:rPr lang="en-US" dirty="0" smtClean="0"/>
            </a:br>
            <a:r>
              <a:rPr lang="en-US" dirty="0" smtClean="0"/>
              <a:t>Who Dictates Time Served?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04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Reasons why guidelines may not reduce disparity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biases are built into guidelines</a:t>
            </a:r>
          </a:p>
          <a:p>
            <a:pPr lvl="1"/>
            <a:r>
              <a:rPr lang="en-US" dirty="0" smtClean="0"/>
              <a:t>Crack Multiplier</a:t>
            </a:r>
          </a:p>
          <a:p>
            <a:pPr lvl="1"/>
            <a:r>
              <a:rPr lang="en-US" dirty="0" smtClean="0"/>
              <a:t>Prior Record </a:t>
            </a:r>
          </a:p>
          <a:p>
            <a:pPr lvl="1"/>
            <a:r>
              <a:rPr lang="en-US" dirty="0" smtClean="0"/>
              <a:t>Based on “past practices”</a:t>
            </a:r>
          </a:p>
          <a:p>
            <a:r>
              <a:rPr lang="en-US" dirty="0" smtClean="0"/>
              <a:t>Bias from other sources</a:t>
            </a:r>
          </a:p>
          <a:p>
            <a:pPr lvl="1"/>
            <a:r>
              <a:rPr lang="en-US" dirty="0" smtClean="0"/>
              <a:t>Discretion shifted to prosecutors </a:t>
            </a:r>
          </a:p>
          <a:p>
            <a:pPr lvl="1"/>
            <a:r>
              <a:rPr lang="en-US" dirty="0" smtClean="0"/>
              <a:t>Police create the “pool” of offenders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01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Courtroom Workgroup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Judges, Defense Attorneys, Prosecutors, and Probation Officers share a set of informal norms/rules</a:t>
            </a:r>
          </a:p>
          <a:p>
            <a:pPr lvl="1"/>
            <a:r>
              <a:rPr lang="en-US" dirty="0" smtClean="0"/>
              <a:t>“The Going Rate”</a:t>
            </a:r>
          </a:p>
          <a:p>
            <a:pPr lvl="2"/>
            <a:r>
              <a:rPr lang="en-US" dirty="0" smtClean="0"/>
              <a:t>Legal Variables</a:t>
            </a:r>
          </a:p>
          <a:p>
            <a:pPr lvl="2"/>
            <a:r>
              <a:rPr lang="en-US" dirty="0" smtClean="0"/>
              <a:t>Relationship between victim/offender, mitigating/aggravating circumstances </a:t>
            </a:r>
          </a:p>
          <a:p>
            <a:pPr lvl="1"/>
            <a:r>
              <a:rPr lang="en-US" dirty="0" smtClean="0"/>
              <a:t>Prosecutor charging decisions (plea negotiations)</a:t>
            </a:r>
          </a:p>
          <a:p>
            <a:pPr lvl="1"/>
            <a:r>
              <a:rPr lang="en-US" dirty="0" smtClean="0"/>
              <a:t>Probation  Officer PSI recommendations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12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penalty ordered by the court after a defendant has been convicted of a crime</a:t>
            </a:r>
          </a:p>
          <a:p>
            <a:r>
              <a:rPr lang="en-US" dirty="0" smtClean="0"/>
              <a:t>Structures</a:t>
            </a:r>
          </a:p>
          <a:p>
            <a:pPr lvl="1"/>
            <a:r>
              <a:rPr lang="en-US" dirty="0" smtClean="0"/>
              <a:t>Determinate vs. Indeterminate </a:t>
            </a:r>
          </a:p>
          <a:p>
            <a:pPr lvl="1"/>
            <a:r>
              <a:rPr lang="en-US" dirty="0" smtClean="0"/>
              <a:t>Mandatory (</a:t>
            </a:r>
            <a:r>
              <a:rPr lang="en-US" dirty="0" err="1" smtClean="0"/>
              <a:t>mand</a:t>
            </a:r>
            <a:r>
              <a:rPr lang="en-US" dirty="0" smtClean="0"/>
              <a:t>. minimum, </a:t>
            </a:r>
            <a:r>
              <a:rPr lang="en-US" dirty="0" err="1" smtClean="0"/>
              <a:t>mand</a:t>
            </a:r>
            <a:r>
              <a:rPr lang="en-US" dirty="0" smtClean="0"/>
              <a:t> prison)</a:t>
            </a:r>
          </a:p>
          <a:p>
            <a:pPr lvl="1"/>
            <a:r>
              <a:rPr lang="en-US" dirty="0" smtClean="0"/>
              <a:t>Truth in Sentencing, 3-Strikes, Life W/O Parole </a:t>
            </a:r>
          </a:p>
          <a:p>
            <a:pPr lvl="1"/>
            <a:r>
              <a:rPr lang="en-US" dirty="0" smtClean="0"/>
              <a:t>Concurrent vs. Consecutive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67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 Confinement</a:t>
            </a:r>
          </a:p>
          <a:p>
            <a:pPr lvl="1"/>
            <a:r>
              <a:rPr lang="en-US" dirty="0" smtClean="0"/>
              <a:t>Prison/Jail</a:t>
            </a:r>
          </a:p>
          <a:p>
            <a:pPr lvl="1"/>
            <a:r>
              <a:rPr lang="en-US" dirty="0" smtClean="0"/>
              <a:t>Split sentences, shock probation </a:t>
            </a:r>
          </a:p>
          <a:p>
            <a:r>
              <a:rPr lang="en-US" dirty="0" smtClean="0"/>
              <a:t>Intermediate Sanctions</a:t>
            </a:r>
          </a:p>
          <a:p>
            <a:pPr lvl="1"/>
            <a:r>
              <a:rPr lang="en-US" dirty="0" smtClean="0"/>
              <a:t>Halfway houses, boot camps, electronic monitoring</a:t>
            </a:r>
          </a:p>
          <a:p>
            <a:r>
              <a:rPr lang="en-US" dirty="0" smtClean="0"/>
              <a:t>Community </a:t>
            </a:r>
          </a:p>
          <a:p>
            <a:pPr lvl="1"/>
            <a:r>
              <a:rPr lang="en-US" dirty="0" smtClean="0"/>
              <a:t>Probation, Intensive </a:t>
            </a:r>
            <a:r>
              <a:rPr lang="en-US" dirty="0" smtClean="0"/>
              <a:t>Probation</a:t>
            </a:r>
          </a:p>
          <a:p>
            <a:pPr lvl="2"/>
            <a:r>
              <a:rPr lang="en-US" dirty="0" smtClean="0"/>
              <a:t>Fines, Restitution, Community Service </a:t>
            </a:r>
          </a:p>
          <a:p>
            <a:pPr lvl="2"/>
            <a:r>
              <a:rPr lang="en-US" dirty="0" smtClean="0"/>
              <a:t>Other “conditions of probation”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5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at Sentencing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Presentence investigation report (PSI)</a:t>
            </a:r>
          </a:p>
          <a:p>
            <a:pPr lvl="1"/>
            <a:r>
              <a:rPr lang="en-US" dirty="0" smtClean="0"/>
              <a:t>Social history </a:t>
            </a:r>
          </a:p>
          <a:p>
            <a:pPr lvl="2"/>
            <a:r>
              <a:rPr lang="en-US" dirty="0" smtClean="0"/>
              <a:t>Current employment, family, housing status</a:t>
            </a:r>
          </a:p>
          <a:p>
            <a:pPr lvl="1"/>
            <a:r>
              <a:rPr lang="en-US" dirty="0" smtClean="0"/>
              <a:t>Information about current offense(s)</a:t>
            </a:r>
          </a:p>
          <a:p>
            <a:pPr lvl="2"/>
            <a:r>
              <a:rPr lang="en-US" dirty="0" smtClean="0"/>
              <a:t>Victim statement, police report, etc. </a:t>
            </a:r>
          </a:p>
          <a:p>
            <a:pPr lvl="1"/>
            <a:r>
              <a:rPr lang="en-US" dirty="0" smtClean="0"/>
              <a:t>Criminal history</a:t>
            </a:r>
          </a:p>
          <a:p>
            <a:pPr lvl="1"/>
            <a:r>
              <a:rPr lang="en-US" dirty="0" smtClean="0"/>
              <a:t>Sentencing recommendation</a:t>
            </a:r>
          </a:p>
          <a:p>
            <a:pPr lvl="2"/>
            <a:r>
              <a:rPr lang="en-US" dirty="0" smtClean="0"/>
              <a:t>Guideline score (offense-based, grids)</a:t>
            </a:r>
          </a:p>
          <a:p>
            <a:pPr lvl="2"/>
            <a:r>
              <a:rPr lang="en-US" dirty="0" smtClean="0"/>
              <a:t>Risk assessment </a:t>
            </a:r>
          </a:p>
          <a:p>
            <a:r>
              <a:rPr lang="en-US" dirty="0" smtClean="0"/>
              <a:t>Legal issue—should defendant be allowed to see the PSI? </a:t>
            </a:r>
          </a:p>
          <a:p>
            <a:r>
              <a:rPr lang="en-US" dirty="0" smtClean="0"/>
              <a:t>Uses beyond sentencing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53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Actuarial prediction of the risk for </a:t>
            </a:r>
            <a:r>
              <a:rPr lang="en-US" dirty="0" smtClean="0"/>
              <a:t>reoffending</a:t>
            </a:r>
          </a:p>
          <a:p>
            <a:pPr lvl="1"/>
            <a:r>
              <a:rPr lang="en-US" dirty="0" smtClean="0"/>
              <a:t>History: emerged in the 1980s, became common 1n 1990s</a:t>
            </a:r>
            <a:endParaRPr lang="en-US" dirty="0" smtClean="0"/>
          </a:p>
          <a:p>
            <a:pPr lvl="1"/>
            <a:r>
              <a:rPr lang="en-US" dirty="0" smtClean="0"/>
              <a:t>Interview and/or review of criminal file</a:t>
            </a:r>
          </a:p>
          <a:p>
            <a:pPr lvl="1"/>
            <a:r>
              <a:rPr lang="en-US" dirty="0" smtClean="0"/>
              <a:t>Criminal history factors </a:t>
            </a:r>
          </a:p>
          <a:p>
            <a:pPr lvl="1"/>
            <a:r>
              <a:rPr lang="en-US" dirty="0" smtClean="0"/>
              <a:t>Static prediction</a:t>
            </a:r>
          </a:p>
          <a:p>
            <a:pPr lvl="2"/>
            <a:r>
              <a:rPr lang="en-US" dirty="0" smtClean="0"/>
              <a:t>Salient factor score</a:t>
            </a:r>
          </a:p>
          <a:p>
            <a:pPr lvl="1"/>
            <a:r>
              <a:rPr lang="en-US" dirty="0" smtClean="0"/>
              <a:t>Dynamic</a:t>
            </a:r>
          </a:p>
          <a:p>
            <a:pPr lvl="2"/>
            <a:r>
              <a:rPr lang="en-US" dirty="0" smtClean="0"/>
              <a:t>Level of supervision inventory 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02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Sentencing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Emerged as an alternative to indeterminate sentencing structures in the 1980s</a:t>
            </a:r>
          </a:p>
          <a:p>
            <a:pPr lvl="1"/>
            <a:r>
              <a:rPr lang="en-US" dirty="0" smtClean="0"/>
              <a:t>Conservatives and liberals both embrace</a:t>
            </a:r>
          </a:p>
          <a:p>
            <a:pPr lvl="1"/>
            <a:r>
              <a:rPr lang="en-US" dirty="0" smtClean="0"/>
              <a:t>Advisory vs. Presumptive</a:t>
            </a:r>
          </a:p>
          <a:p>
            <a:pPr lvl="2"/>
            <a:r>
              <a:rPr lang="en-US" i="1" dirty="0"/>
              <a:t>United States v. </a:t>
            </a:r>
            <a:r>
              <a:rPr lang="en-US" i="1" dirty="0" smtClean="0"/>
              <a:t>Booker (2005)</a:t>
            </a:r>
          </a:p>
          <a:p>
            <a:pPr marL="914400" lvl="1" indent="-514350"/>
            <a:r>
              <a:rPr lang="en-US" dirty="0" smtClean="0"/>
              <a:t>Grids or scales with instructions </a:t>
            </a:r>
          </a:p>
          <a:p>
            <a:pPr lvl="2"/>
            <a:r>
              <a:rPr lang="en-US" dirty="0" smtClean="0"/>
              <a:t>Prison/not, length of sentence</a:t>
            </a:r>
          </a:p>
          <a:p>
            <a:pPr lvl="2"/>
            <a:r>
              <a:rPr lang="en-US" dirty="0" smtClean="0"/>
              <a:t>Mitigating/aggravating circumstances</a:t>
            </a:r>
          </a:p>
          <a:p>
            <a:pPr lvl="1"/>
            <a:r>
              <a:rPr lang="en-US" dirty="0" smtClean="0"/>
              <a:t>Created by “sentencing commissions”</a:t>
            </a:r>
          </a:p>
          <a:p>
            <a:pPr lvl="2"/>
            <a:r>
              <a:rPr lang="en-US" dirty="0" smtClean="0"/>
              <a:t>Variation in purpose, structure, how “political”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14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Sentencing Disparity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Legal factors</a:t>
            </a:r>
          </a:p>
          <a:p>
            <a:pPr lvl="1"/>
            <a:r>
              <a:rPr lang="en-US" dirty="0" smtClean="0"/>
              <a:t>Prior record</a:t>
            </a:r>
          </a:p>
          <a:p>
            <a:pPr lvl="1"/>
            <a:r>
              <a:rPr lang="en-US" dirty="0" smtClean="0"/>
              <a:t>Offense seriousness </a:t>
            </a:r>
          </a:p>
          <a:p>
            <a:r>
              <a:rPr lang="en-US" dirty="0" smtClean="0"/>
              <a:t>Extralegal factors</a:t>
            </a:r>
          </a:p>
          <a:p>
            <a:pPr lvl="1"/>
            <a:r>
              <a:rPr lang="en-US" dirty="0" smtClean="0"/>
              <a:t>Gender, race/ethnicity, social class</a:t>
            </a:r>
          </a:p>
          <a:p>
            <a:pPr lvl="1"/>
            <a:r>
              <a:rPr lang="en-US" dirty="0" smtClean="0"/>
              <a:t>Demeanor</a:t>
            </a:r>
          </a:p>
          <a:p>
            <a:pPr lvl="1"/>
            <a:r>
              <a:rPr lang="en-US" dirty="0" smtClean="0"/>
              <a:t>Family situation</a:t>
            </a:r>
          </a:p>
          <a:p>
            <a:pPr lvl="1"/>
            <a:r>
              <a:rPr lang="en-US" dirty="0" smtClean="0"/>
              <a:t>Employment </a:t>
            </a:r>
            <a:endParaRPr lang="en-US" dirty="0"/>
          </a:p>
          <a:p>
            <a:pPr lvl="2"/>
            <a:r>
              <a:rPr lang="en-US" dirty="0" smtClean="0"/>
              <a:t>Some are viewed as “legitimate,” others not…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68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Guidelines Reduce Disparity?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Legal factors explain most sentencing differences </a:t>
            </a:r>
          </a:p>
          <a:p>
            <a:pPr lvl="1"/>
            <a:r>
              <a:rPr lang="en-US" dirty="0" smtClean="0"/>
              <a:t>Some studies find that, after controlling for legal factors, extra-legal factors still matter (but are weak predictors)</a:t>
            </a:r>
          </a:p>
          <a:p>
            <a:pPr lvl="2"/>
            <a:r>
              <a:rPr lang="en-US" dirty="0" smtClean="0"/>
              <a:t>Gender most common</a:t>
            </a:r>
          </a:p>
          <a:p>
            <a:pPr lvl="2"/>
            <a:r>
              <a:rPr lang="en-US" dirty="0" smtClean="0"/>
              <a:t>Race (sometimes)</a:t>
            </a:r>
          </a:p>
          <a:p>
            <a:pPr lvl="1"/>
            <a:r>
              <a:rPr lang="en-US" dirty="0" smtClean="0"/>
              <a:t>Not much sentencing disparity to reduce</a:t>
            </a:r>
          </a:p>
          <a:p>
            <a:pPr lvl="2"/>
            <a:r>
              <a:rPr lang="en-US" dirty="0" smtClean="0"/>
              <a:t>Studies mixed on whether they reduce disparity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39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Sentencing Discretion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plays a role in a sentence?</a:t>
            </a:r>
          </a:p>
          <a:p>
            <a:pPr lvl="1"/>
            <a:r>
              <a:rPr lang="en-US" dirty="0" smtClean="0"/>
              <a:t>Legislature</a:t>
            </a:r>
          </a:p>
          <a:p>
            <a:pPr lvl="2"/>
            <a:r>
              <a:rPr lang="en-US" dirty="0" smtClean="0"/>
              <a:t>Front end / back end </a:t>
            </a:r>
          </a:p>
          <a:p>
            <a:pPr lvl="1"/>
            <a:r>
              <a:rPr lang="en-US" dirty="0" smtClean="0"/>
              <a:t>Probation (PSI)</a:t>
            </a:r>
          </a:p>
          <a:p>
            <a:pPr lvl="1"/>
            <a:r>
              <a:rPr lang="en-US" dirty="0" smtClean="0"/>
              <a:t>Prosecutor </a:t>
            </a:r>
          </a:p>
          <a:p>
            <a:pPr lvl="1"/>
            <a:r>
              <a:rPr lang="en-US" dirty="0" smtClean="0"/>
              <a:t>Judge</a:t>
            </a:r>
          </a:p>
          <a:p>
            <a:pPr lvl="1"/>
            <a:r>
              <a:rPr lang="en-US" dirty="0" smtClean="0"/>
              <a:t>Parole board/corrections official/PO</a:t>
            </a:r>
          </a:p>
          <a:p>
            <a:r>
              <a:rPr lang="en-US" dirty="0" smtClean="0"/>
              <a:t>Discretion Hydraulics</a:t>
            </a:r>
          </a:p>
          <a:p>
            <a:pPr lvl="1"/>
            <a:r>
              <a:rPr lang="en-US" dirty="0" smtClean="0"/>
              <a:t>“Indirect” sentencing by others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87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180</TotalTime>
  <Words>443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Sentencing </vt:lpstr>
      <vt:lpstr>Review</vt:lpstr>
      <vt:lpstr>Sentencing Options</vt:lpstr>
      <vt:lpstr>Considerations at Sentencing </vt:lpstr>
      <vt:lpstr>Risk Assessment</vt:lpstr>
      <vt:lpstr>Sentencing Guidelines</vt:lpstr>
      <vt:lpstr>Sentencing Disparity</vt:lpstr>
      <vt:lpstr>Do Guidelines Reduce Disparity?</vt:lpstr>
      <vt:lpstr>Sentencing Discretion </vt:lpstr>
      <vt:lpstr>Reasons why guidelines may not reduce disparity</vt:lpstr>
      <vt:lpstr>Courtroom Workgroup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Sentencing </dc:title>
  <dc:creator>Jeffrey R Maahs</dc:creator>
  <cp:lastModifiedBy>Jeffrey R Maahs</cp:lastModifiedBy>
  <cp:revision>11</cp:revision>
  <cp:lastPrinted>2012-02-01T13:21:53Z</cp:lastPrinted>
  <dcterms:created xsi:type="dcterms:W3CDTF">2012-01-31T20:49:33Z</dcterms:created>
  <dcterms:modified xsi:type="dcterms:W3CDTF">2012-02-01T13:51:46Z</dcterms:modified>
</cp:coreProperties>
</file>